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7"/>
    <p:restoredTop sz="94610"/>
  </p:normalViewPr>
  <p:slideViewPr>
    <p:cSldViewPr snapToGrid="0" snapToObjects="1">
      <p:cViewPr varScale="1">
        <p:scale>
          <a:sx n="91" d="100"/>
          <a:sy n="91" d="100"/>
        </p:scale>
        <p:origin x="6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7366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6319599" y="2759512"/>
            <a:ext cx="7477601" cy="1666399"/>
          </a:xfrm>
          <a:prstGeom prst="rect">
            <a:avLst/>
          </a:prstGeom>
          <a:noFill/>
          <a:ln/>
        </p:spPr>
        <p:txBody>
          <a:bodyPr wrap="square" rtlCol="0" anchor="t"/>
          <a:lstStyle/>
          <a:p>
            <a:pPr marL="0" indent="0">
              <a:lnSpc>
                <a:spcPts val="6561"/>
              </a:lnSpc>
              <a:buNone/>
            </a:pPr>
            <a:r>
              <a:rPr lang="en-US" sz="5249" dirty="0">
                <a:solidFill>
                  <a:srgbClr val="1B1B27"/>
                </a:solidFill>
                <a:latin typeface="Raleway" pitchFamily="34" charset="0"/>
                <a:ea typeface="Raleway" pitchFamily="34" charset="-122"/>
                <a:cs typeface="Raleway" pitchFamily="34" charset="-120"/>
              </a:rPr>
              <a:t>Unlocking the Power of SCNet-RLE Framework</a:t>
            </a:r>
            <a:endParaRPr lang="en-US" sz="5249" dirty="0"/>
          </a:p>
        </p:txBody>
      </p:sp>
      <p:sp>
        <p:nvSpPr>
          <p:cNvPr id="5" name="Text 3"/>
          <p:cNvSpPr/>
          <p:nvPr/>
        </p:nvSpPr>
        <p:spPr>
          <a:xfrm>
            <a:off x="6319599" y="4759166"/>
            <a:ext cx="7477601" cy="710803"/>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Discover how the integration of SCNet and RLE can improve performance across different domains.</a:t>
            </a:r>
          </a:p>
          <a:p>
            <a:pPr marL="0" indent="0" algn="ctr">
              <a:lnSpc>
                <a:spcPts val="2799"/>
              </a:lnSpc>
              <a:buNone/>
            </a:pPr>
            <a:r>
              <a:rPr lang="en-US" sz="1600" b="1" dirty="0" err="1"/>
              <a:t>Songyi</a:t>
            </a:r>
            <a:r>
              <a:rPr lang="en-US" sz="1600" b="1" dirty="0"/>
              <a:t> Zhao u7533680</a:t>
            </a:r>
          </a:p>
          <a:p>
            <a:pPr marL="0" indent="0" algn="ctr">
              <a:lnSpc>
                <a:spcPts val="2799"/>
              </a:lnSpc>
              <a:buNone/>
            </a:pPr>
            <a:r>
              <a:rPr lang="en-US" sz="1600" b="1" dirty="0" err="1"/>
              <a:t>Jiahong</a:t>
            </a:r>
            <a:r>
              <a:rPr lang="en-US" sz="1600" b="1" dirty="0"/>
              <a:t> Sun u7551207</a:t>
            </a:r>
          </a:p>
          <a:p>
            <a:pPr marL="0" indent="0" algn="ctr">
              <a:lnSpc>
                <a:spcPts val="2799"/>
              </a:lnSpc>
              <a:buNone/>
            </a:pPr>
            <a:r>
              <a:rPr lang="en-US" sz="1600" b="1" dirty="0"/>
              <a:t>Zhengyu Chen u7531371</a:t>
            </a:r>
            <a:endParaRPr lang="en-US" sz="1750" b="1"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39363"/>
          </a:xfrm>
          <a:prstGeom prst="rect">
            <a:avLst/>
          </a:prstGeom>
          <a:solidFill>
            <a:srgbClr val="FFFFFF">
              <a:alpha val="75000"/>
            </a:srgbClr>
          </a:solidFill>
          <a:ln w="10239">
            <a:solidFill>
              <a:srgbClr val="FFFFFF">
                <a:alpha val="64000"/>
              </a:srgbClr>
            </a:solidFill>
            <a:prstDash val="solid"/>
          </a:ln>
        </p:spPr>
        <p:txBody>
          <a:bodyPr/>
          <a:lstStyle/>
          <a:p>
            <a:endParaRPr lang="en-US"/>
          </a:p>
        </p:txBody>
      </p:sp>
      <p:sp>
        <p:nvSpPr>
          <p:cNvPr id="4" name="Text 2"/>
          <p:cNvSpPr/>
          <p:nvPr/>
        </p:nvSpPr>
        <p:spPr>
          <a:xfrm>
            <a:off x="3411498" y="451961"/>
            <a:ext cx="5288280" cy="513517"/>
          </a:xfrm>
          <a:prstGeom prst="rect">
            <a:avLst/>
          </a:prstGeom>
          <a:noFill/>
          <a:ln/>
        </p:spPr>
        <p:txBody>
          <a:bodyPr wrap="none" rtlCol="0" anchor="t"/>
          <a:lstStyle/>
          <a:p>
            <a:pPr marL="0" indent="0">
              <a:lnSpc>
                <a:spcPts val="4044"/>
              </a:lnSpc>
              <a:buNone/>
            </a:pPr>
            <a:r>
              <a:rPr lang="en-US" sz="3236" dirty="0">
                <a:solidFill>
                  <a:srgbClr val="1B1B27"/>
                </a:solidFill>
                <a:latin typeface="Raleway" pitchFamily="34" charset="0"/>
                <a:ea typeface="Raleway" pitchFamily="34" charset="-122"/>
                <a:cs typeface="Raleway" pitchFamily="34" charset="-120"/>
              </a:rPr>
              <a:t>Experimental Visulization     </a:t>
            </a:r>
            <a:endParaRPr lang="en-US" sz="3236" dirty="0"/>
          </a:p>
        </p:txBody>
      </p:sp>
      <p:sp>
        <p:nvSpPr>
          <p:cNvPr id="5" name="Text 3"/>
          <p:cNvSpPr/>
          <p:nvPr/>
        </p:nvSpPr>
        <p:spPr>
          <a:xfrm>
            <a:off x="3411498" y="1294209"/>
            <a:ext cx="7807404" cy="263009"/>
          </a:xfrm>
          <a:prstGeom prst="rect">
            <a:avLst/>
          </a:prstGeom>
          <a:noFill/>
          <a:ln/>
        </p:spPr>
        <p:txBody>
          <a:bodyPr wrap="none" rtlCol="0" anchor="t"/>
          <a:lstStyle/>
          <a:p>
            <a:pPr marL="0" indent="0" algn="ctr">
              <a:lnSpc>
                <a:spcPts val="2071"/>
              </a:lnSpc>
              <a:buNone/>
            </a:pPr>
            <a:r>
              <a:rPr lang="en-US" sz="1294" dirty="0">
                <a:solidFill>
                  <a:srgbClr val="3C3939"/>
                </a:solidFill>
                <a:latin typeface="Roboto" pitchFamily="34" charset="0"/>
                <a:ea typeface="Roboto" pitchFamily="34" charset="-122"/>
                <a:cs typeface="Roboto" pitchFamily="34" charset="-120"/>
              </a:rPr>
              <a:t>          AlexNet                                          AlexNet+RLELoss                                      Resnet                               </a:t>
            </a:r>
            <a:endParaRPr lang="en-US" sz="1294" dirty="0"/>
          </a:p>
        </p:txBody>
      </p:sp>
      <p:pic>
        <p:nvPicPr>
          <p:cNvPr id="6" name="Image 0" descr="preencoded.png"/>
          <p:cNvPicPr>
            <a:picLocks noChangeAspect="1"/>
          </p:cNvPicPr>
          <p:nvPr/>
        </p:nvPicPr>
        <p:blipFill>
          <a:blip r:embed="rId3"/>
          <a:stretch>
            <a:fillRect/>
          </a:stretch>
        </p:blipFill>
        <p:spPr>
          <a:xfrm>
            <a:off x="3481864" y="1849993"/>
            <a:ext cx="2472809" cy="2465427"/>
          </a:xfrm>
          <a:prstGeom prst="rect">
            <a:avLst/>
          </a:prstGeom>
        </p:spPr>
      </p:pic>
      <p:pic>
        <p:nvPicPr>
          <p:cNvPr id="7" name="Image 1" descr="preencoded.png"/>
          <p:cNvPicPr>
            <a:picLocks noChangeAspect="1"/>
          </p:cNvPicPr>
          <p:nvPr/>
        </p:nvPicPr>
        <p:blipFill>
          <a:blip r:embed="rId4"/>
          <a:stretch>
            <a:fillRect/>
          </a:stretch>
        </p:blipFill>
        <p:spPr>
          <a:xfrm>
            <a:off x="6086118" y="1849993"/>
            <a:ext cx="2465427" cy="2465427"/>
          </a:xfrm>
          <a:prstGeom prst="rect">
            <a:avLst/>
          </a:prstGeom>
        </p:spPr>
      </p:pic>
      <p:pic>
        <p:nvPicPr>
          <p:cNvPr id="8" name="Image 2" descr="preencoded.png"/>
          <p:cNvPicPr>
            <a:picLocks noChangeAspect="1"/>
          </p:cNvPicPr>
          <p:nvPr/>
        </p:nvPicPr>
        <p:blipFill>
          <a:blip r:embed="rId5"/>
          <a:stretch>
            <a:fillRect/>
          </a:stretch>
        </p:blipFill>
        <p:spPr>
          <a:xfrm>
            <a:off x="8682990" y="1849993"/>
            <a:ext cx="2465427" cy="2465427"/>
          </a:xfrm>
          <a:prstGeom prst="rect">
            <a:avLst/>
          </a:prstGeom>
        </p:spPr>
      </p:pic>
      <p:sp>
        <p:nvSpPr>
          <p:cNvPr id="9" name="Text 4"/>
          <p:cNvSpPr/>
          <p:nvPr/>
        </p:nvSpPr>
        <p:spPr>
          <a:xfrm>
            <a:off x="3411498" y="4608195"/>
            <a:ext cx="7807404" cy="263009"/>
          </a:xfrm>
          <a:prstGeom prst="rect">
            <a:avLst/>
          </a:prstGeom>
          <a:noFill/>
          <a:ln/>
        </p:spPr>
        <p:txBody>
          <a:bodyPr wrap="none" rtlCol="0" anchor="t"/>
          <a:lstStyle/>
          <a:p>
            <a:pPr marL="0" indent="0" algn="ctr">
              <a:lnSpc>
                <a:spcPts val="2071"/>
              </a:lnSpc>
              <a:buNone/>
            </a:pPr>
            <a:r>
              <a:rPr lang="en-US" sz="1294" dirty="0">
                <a:solidFill>
                  <a:srgbClr val="3C3939"/>
                </a:solidFill>
                <a:latin typeface="Roboto" pitchFamily="34" charset="0"/>
                <a:ea typeface="Roboto" pitchFamily="34" charset="-122"/>
                <a:cs typeface="Roboto" pitchFamily="34" charset="-120"/>
              </a:rPr>
              <a:t>SCNet                                               SCNet+RLELoss</a:t>
            </a:r>
            <a:endParaRPr lang="en-US" sz="1294" dirty="0"/>
          </a:p>
        </p:txBody>
      </p:sp>
      <p:pic>
        <p:nvPicPr>
          <p:cNvPr id="10" name="Image 3" descr="preencoded.png"/>
          <p:cNvPicPr>
            <a:picLocks noChangeAspect="1"/>
          </p:cNvPicPr>
          <p:nvPr/>
        </p:nvPicPr>
        <p:blipFill>
          <a:blip r:embed="rId6"/>
          <a:stretch>
            <a:fillRect/>
          </a:stretch>
        </p:blipFill>
        <p:spPr>
          <a:xfrm>
            <a:off x="4715708" y="5163979"/>
            <a:ext cx="2465427" cy="2465427"/>
          </a:xfrm>
          <a:prstGeom prst="rect">
            <a:avLst/>
          </a:prstGeom>
        </p:spPr>
      </p:pic>
      <p:pic>
        <p:nvPicPr>
          <p:cNvPr id="11" name="Image 4" descr="preencoded.png"/>
          <p:cNvPicPr>
            <a:picLocks noChangeAspect="1"/>
          </p:cNvPicPr>
          <p:nvPr/>
        </p:nvPicPr>
        <p:blipFill>
          <a:blip r:embed="rId7"/>
          <a:stretch>
            <a:fillRect/>
          </a:stretch>
        </p:blipFill>
        <p:spPr>
          <a:xfrm>
            <a:off x="7312581" y="5163979"/>
            <a:ext cx="2462927" cy="246542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2621">
            <a:solidFill>
              <a:srgbClr val="FFFFFF">
                <a:alpha val="64000"/>
              </a:srgbClr>
            </a:solidFill>
            <a:prstDash val="solid"/>
          </a:ln>
        </p:spPr>
        <p:txBody>
          <a:bodyPr/>
          <a:lstStyle/>
          <a:p>
            <a:endParaRPr lang="en-US"/>
          </a:p>
        </p:txBody>
      </p:sp>
      <p:sp>
        <p:nvSpPr>
          <p:cNvPr id="4" name="Text 2"/>
          <p:cNvSpPr/>
          <p:nvPr/>
        </p:nvSpPr>
        <p:spPr>
          <a:xfrm>
            <a:off x="2509599" y="3085981"/>
            <a:ext cx="8321040" cy="632341"/>
          </a:xfrm>
          <a:prstGeom prst="rect">
            <a:avLst/>
          </a:prstGeom>
          <a:noFill/>
          <a:ln/>
        </p:spPr>
        <p:txBody>
          <a:bodyPr wrap="none" rtlCol="0" anchor="t"/>
          <a:lstStyle/>
          <a:p>
            <a:pPr marL="0" indent="0">
              <a:lnSpc>
                <a:spcPts val="4979"/>
              </a:lnSpc>
              <a:buNone/>
            </a:pPr>
            <a:r>
              <a:rPr lang="en-US" sz="3983" dirty="0">
                <a:solidFill>
                  <a:srgbClr val="1B1B27"/>
                </a:solidFill>
                <a:latin typeface="Raleway" pitchFamily="34" charset="0"/>
                <a:ea typeface="Raleway" pitchFamily="34" charset="-122"/>
                <a:cs typeface="Raleway" pitchFamily="34" charset="-120"/>
              </a:rPr>
              <a:t>Discussion of Experimental Findings</a:t>
            </a:r>
            <a:endParaRPr lang="en-US" sz="3983" dirty="0"/>
          </a:p>
        </p:txBody>
      </p:sp>
      <p:sp>
        <p:nvSpPr>
          <p:cNvPr id="5" name="Shape 3"/>
          <p:cNvSpPr/>
          <p:nvPr/>
        </p:nvSpPr>
        <p:spPr>
          <a:xfrm>
            <a:off x="2509599" y="4179808"/>
            <a:ext cx="455176" cy="455176"/>
          </a:xfrm>
          <a:prstGeom prst="roundRect">
            <a:avLst>
              <a:gd name="adj" fmla="val 20004"/>
            </a:avLst>
          </a:prstGeom>
          <a:solidFill>
            <a:srgbClr val="E1E1EA"/>
          </a:solidFill>
          <a:ln w="12621">
            <a:solidFill>
              <a:srgbClr val="C3C3D5"/>
            </a:solidFill>
            <a:prstDash val="solid"/>
          </a:ln>
        </p:spPr>
        <p:txBody>
          <a:bodyPr/>
          <a:lstStyle/>
          <a:p>
            <a:endParaRPr lang="en-US"/>
          </a:p>
        </p:txBody>
      </p:sp>
      <p:sp>
        <p:nvSpPr>
          <p:cNvPr id="6" name="Text 4"/>
          <p:cNvSpPr/>
          <p:nvPr/>
        </p:nvSpPr>
        <p:spPr>
          <a:xfrm>
            <a:off x="2672358" y="4217670"/>
            <a:ext cx="129540" cy="379333"/>
          </a:xfrm>
          <a:prstGeom prst="rect">
            <a:avLst/>
          </a:prstGeom>
          <a:noFill/>
          <a:ln/>
        </p:spPr>
        <p:txBody>
          <a:bodyPr wrap="none" rtlCol="0" anchor="t"/>
          <a:lstStyle/>
          <a:p>
            <a:pPr marL="0" indent="0" algn="ctr">
              <a:lnSpc>
                <a:spcPts val="2987"/>
              </a:lnSpc>
              <a:buNone/>
            </a:pPr>
            <a:r>
              <a:rPr lang="en-US" sz="2390" dirty="0">
                <a:solidFill>
                  <a:srgbClr val="3C3939"/>
                </a:solidFill>
                <a:latin typeface="Raleway" pitchFamily="34" charset="0"/>
                <a:ea typeface="Raleway" pitchFamily="34" charset="-122"/>
                <a:cs typeface="Raleway" pitchFamily="34" charset="-120"/>
              </a:rPr>
              <a:t>1</a:t>
            </a:r>
            <a:endParaRPr lang="en-US" sz="2390" dirty="0"/>
          </a:p>
        </p:txBody>
      </p:sp>
      <p:sp>
        <p:nvSpPr>
          <p:cNvPr id="7" name="Text 5"/>
          <p:cNvSpPr/>
          <p:nvPr/>
        </p:nvSpPr>
        <p:spPr>
          <a:xfrm>
            <a:off x="3167063" y="4249341"/>
            <a:ext cx="2411373" cy="632222"/>
          </a:xfrm>
          <a:prstGeom prst="rect">
            <a:avLst/>
          </a:prstGeom>
          <a:noFill/>
          <a:ln/>
        </p:spPr>
        <p:txBody>
          <a:bodyPr wrap="square" rtlCol="0" anchor="t"/>
          <a:lstStyle/>
          <a:p>
            <a:pPr marL="0" indent="0">
              <a:lnSpc>
                <a:spcPts val="2489"/>
              </a:lnSpc>
              <a:buNone/>
            </a:pPr>
            <a:r>
              <a:rPr lang="en-US" sz="1992" dirty="0">
                <a:solidFill>
                  <a:srgbClr val="3C3939"/>
                </a:solidFill>
                <a:latin typeface="Raleway" pitchFamily="34" charset="0"/>
                <a:ea typeface="Raleway" pitchFamily="34" charset="-122"/>
                <a:cs typeface="Raleway" pitchFamily="34" charset="-120"/>
              </a:rPr>
              <a:t>Generalization and Interpretability</a:t>
            </a:r>
            <a:endParaRPr lang="en-US" sz="1992" dirty="0"/>
          </a:p>
        </p:txBody>
      </p:sp>
      <p:sp>
        <p:nvSpPr>
          <p:cNvPr id="8" name="Text 6"/>
          <p:cNvSpPr/>
          <p:nvPr/>
        </p:nvSpPr>
        <p:spPr>
          <a:xfrm>
            <a:off x="3167063" y="5083850"/>
            <a:ext cx="2411373" cy="2588895"/>
          </a:xfrm>
          <a:prstGeom prst="rect">
            <a:avLst/>
          </a:prstGeom>
          <a:noFill/>
          <a:ln/>
        </p:spPr>
        <p:txBody>
          <a:bodyPr wrap="square" rtlCol="0" anchor="t"/>
          <a:lstStyle/>
          <a:p>
            <a:pPr marL="0" indent="0">
              <a:lnSpc>
                <a:spcPts val="2549"/>
              </a:lnSpc>
              <a:buNone/>
            </a:pPr>
            <a:r>
              <a:rPr lang="en-US" sz="1593" dirty="0">
                <a:solidFill>
                  <a:srgbClr val="3C3939"/>
                </a:solidFill>
                <a:latin typeface="Roboto" pitchFamily="34" charset="0"/>
                <a:ea typeface="Roboto" pitchFamily="34" charset="-122"/>
                <a:cs typeface="Roboto" pitchFamily="34" charset="-120"/>
              </a:rPr>
              <a:t>SCNet-RLE framework's multi heads architecture allows the integration of these models, offering more robust feature representation and improving generalization and outlier detection. </a:t>
            </a:r>
            <a:endParaRPr lang="en-US" sz="1593" dirty="0"/>
          </a:p>
        </p:txBody>
      </p:sp>
      <p:sp>
        <p:nvSpPr>
          <p:cNvPr id="9" name="Shape 7"/>
          <p:cNvSpPr/>
          <p:nvPr/>
        </p:nvSpPr>
        <p:spPr>
          <a:xfrm>
            <a:off x="5780723" y="4179808"/>
            <a:ext cx="455176" cy="455176"/>
          </a:xfrm>
          <a:prstGeom prst="roundRect">
            <a:avLst>
              <a:gd name="adj" fmla="val 20004"/>
            </a:avLst>
          </a:prstGeom>
          <a:solidFill>
            <a:srgbClr val="E1E1EA"/>
          </a:solidFill>
          <a:ln w="12621">
            <a:solidFill>
              <a:srgbClr val="C3C3D5"/>
            </a:solidFill>
            <a:prstDash val="solid"/>
          </a:ln>
        </p:spPr>
        <p:txBody>
          <a:bodyPr/>
          <a:lstStyle/>
          <a:p>
            <a:endParaRPr lang="en-US"/>
          </a:p>
        </p:txBody>
      </p:sp>
      <p:sp>
        <p:nvSpPr>
          <p:cNvPr id="10" name="Text 8"/>
          <p:cNvSpPr/>
          <p:nvPr/>
        </p:nvSpPr>
        <p:spPr>
          <a:xfrm>
            <a:off x="5928241" y="4217670"/>
            <a:ext cx="160020" cy="379333"/>
          </a:xfrm>
          <a:prstGeom prst="rect">
            <a:avLst/>
          </a:prstGeom>
          <a:noFill/>
          <a:ln/>
        </p:spPr>
        <p:txBody>
          <a:bodyPr wrap="none" rtlCol="0" anchor="t"/>
          <a:lstStyle/>
          <a:p>
            <a:pPr marL="0" indent="0" algn="ctr">
              <a:lnSpc>
                <a:spcPts val="2987"/>
              </a:lnSpc>
              <a:buNone/>
            </a:pPr>
            <a:r>
              <a:rPr lang="en-US" sz="2390" dirty="0">
                <a:solidFill>
                  <a:srgbClr val="3C3939"/>
                </a:solidFill>
                <a:latin typeface="Raleway" pitchFamily="34" charset="0"/>
                <a:ea typeface="Raleway" pitchFamily="34" charset="-122"/>
                <a:cs typeface="Raleway" pitchFamily="34" charset="-120"/>
              </a:rPr>
              <a:t>2</a:t>
            </a:r>
            <a:endParaRPr lang="en-US" sz="2390" dirty="0"/>
          </a:p>
        </p:txBody>
      </p:sp>
      <p:sp>
        <p:nvSpPr>
          <p:cNvPr id="11" name="Text 9"/>
          <p:cNvSpPr/>
          <p:nvPr/>
        </p:nvSpPr>
        <p:spPr>
          <a:xfrm>
            <a:off x="6438186" y="4249341"/>
            <a:ext cx="2411373" cy="632222"/>
          </a:xfrm>
          <a:prstGeom prst="rect">
            <a:avLst/>
          </a:prstGeom>
          <a:noFill/>
          <a:ln/>
        </p:spPr>
        <p:txBody>
          <a:bodyPr wrap="square" rtlCol="0" anchor="t"/>
          <a:lstStyle/>
          <a:p>
            <a:pPr marL="0" indent="0">
              <a:lnSpc>
                <a:spcPts val="2489"/>
              </a:lnSpc>
              <a:buNone/>
            </a:pPr>
            <a:r>
              <a:rPr lang="en-US" sz="1992" dirty="0">
                <a:solidFill>
                  <a:srgbClr val="3C3939"/>
                </a:solidFill>
                <a:latin typeface="Raleway" pitchFamily="34" charset="0"/>
                <a:ea typeface="Raleway" pitchFamily="34" charset="-122"/>
                <a:cs typeface="Raleway" pitchFamily="34" charset="-120"/>
              </a:rPr>
              <a:t>Performance Improvement</a:t>
            </a:r>
            <a:endParaRPr lang="en-US" sz="1992" dirty="0"/>
          </a:p>
        </p:txBody>
      </p:sp>
      <p:sp>
        <p:nvSpPr>
          <p:cNvPr id="12" name="Text 10"/>
          <p:cNvSpPr/>
          <p:nvPr/>
        </p:nvSpPr>
        <p:spPr>
          <a:xfrm>
            <a:off x="6438186" y="5083850"/>
            <a:ext cx="2411373" cy="1941671"/>
          </a:xfrm>
          <a:prstGeom prst="rect">
            <a:avLst/>
          </a:prstGeom>
          <a:noFill/>
          <a:ln/>
        </p:spPr>
        <p:txBody>
          <a:bodyPr wrap="square" rtlCol="0" anchor="t"/>
          <a:lstStyle/>
          <a:p>
            <a:pPr marL="0" indent="0">
              <a:lnSpc>
                <a:spcPts val="2549"/>
              </a:lnSpc>
              <a:buNone/>
            </a:pPr>
            <a:r>
              <a:rPr lang="en-US" sz="1593" dirty="0">
                <a:solidFill>
                  <a:srgbClr val="3C3939"/>
                </a:solidFill>
                <a:latin typeface="Roboto" pitchFamily="34" charset="0"/>
                <a:ea typeface="Roboto" pitchFamily="34" charset="-122"/>
                <a:cs typeface="Roboto" pitchFamily="34" charset="-120"/>
              </a:rPr>
              <a:t>The proposed SCNet-RLE method outperformed other state-of-the-art object detection techniques in terms of both AP and IoU metrics.</a:t>
            </a:r>
            <a:endParaRPr lang="en-US" sz="1593" dirty="0"/>
          </a:p>
        </p:txBody>
      </p:sp>
      <p:sp>
        <p:nvSpPr>
          <p:cNvPr id="13" name="Shape 11"/>
          <p:cNvSpPr/>
          <p:nvPr/>
        </p:nvSpPr>
        <p:spPr>
          <a:xfrm>
            <a:off x="9051846" y="4179808"/>
            <a:ext cx="455176" cy="455176"/>
          </a:xfrm>
          <a:prstGeom prst="roundRect">
            <a:avLst>
              <a:gd name="adj" fmla="val 20004"/>
            </a:avLst>
          </a:prstGeom>
          <a:solidFill>
            <a:srgbClr val="E1E1EA"/>
          </a:solidFill>
          <a:ln w="12621">
            <a:solidFill>
              <a:srgbClr val="C3C3D5"/>
            </a:solidFill>
            <a:prstDash val="solid"/>
          </a:ln>
        </p:spPr>
        <p:txBody>
          <a:bodyPr/>
          <a:lstStyle/>
          <a:p>
            <a:endParaRPr lang="en-US"/>
          </a:p>
        </p:txBody>
      </p:sp>
      <p:sp>
        <p:nvSpPr>
          <p:cNvPr id="14" name="Text 12"/>
          <p:cNvSpPr/>
          <p:nvPr/>
        </p:nvSpPr>
        <p:spPr>
          <a:xfrm>
            <a:off x="9199364" y="4217670"/>
            <a:ext cx="160020" cy="379333"/>
          </a:xfrm>
          <a:prstGeom prst="rect">
            <a:avLst/>
          </a:prstGeom>
          <a:noFill/>
          <a:ln/>
        </p:spPr>
        <p:txBody>
          <a:bodyPr wrap="none" rtlCol="0" anchor="t"/>
          <a:lstStyle/>
          <a:p>
            <a:pPr marL="0" indent="0" algn="ctr">
              <a:lnSpc>
                <a:spcPts val="2987"/>
              </a:lnSpc>
              <a:buNone/>
            </a:pPr>
            <a:r>
              <a:rPr lang="en-US" sz="2390" dirty="0">
                <a:solidFill>
                  <a:srgbClr val="3C3939"/>
                </a:solidFill>
                <a:latin typeface="Raleway" pitchFamily="34" charset="0"/>
                <a:ea typeface="Raleway" pitchFamily="34" charset="-122"/>
                <a:cs typeface="Raleway" pitchFamily="34" charset="-120"/>
              </a:rPr>
              <a:t>3</a:t>
            </a:r>
            <a:endParaRPr lang="en-US" sz="2390" dirty="0"/>
          </a:p>
        </p:txBody>
      </p:sp>
      <p:sp>
        <p:nvSpPr>
          <p:cNvPr id="15" name="Text 13"/>
          <p:cNvSpPr/>
          <p:nvPr/>
        </p:nvSpPr>
        <p:spPr>
          <a:xfrm>
            <a:off x="9709309" y="4249341"/>
            <a:ext cx="2023348" cy="316111"/>
          </a:xfrm>
          <a:prstGeom prst="rect">
            <a:avLst/>
          </a:prstGeom>
          <a:noFill/>
          <a:ln/>
        </p:spPr>
        <p:txBody>
          <a:bodyPr wrap="none" rtlCol="0" anchor="t"/>
          <a:lstStyle/>
          <a:p>
            <a:pPr marL="0" indent="0">
              <a:lnSpc>
                <a:spcPts val="2489"/>
              </a:lnSpc>
              <a:buNone/>
            </a:pPr>
            <a:r>
              <a:rPr lang="en-US" sz="1992" dirty="0">
                <a:solidFill>
                  <a:srgbClr val="3C3939"/>
                </a:solidFill>
                <a:latin typeface="Raleway" pitchFamily="34" charset="0"/>
                <a:ea typeface="Raleway" pitchFamily="34" charset="-122"/>
                <a:cs typeface="Raleway" pitchFamily="34" charset="-120"/>
              </a:rPr>
              <a:t>Future Directions</a:t>
            </a:r>
            <a:endParaRPr lang="en-US" sz="1992" dirty="0"/>
          </a:p>
        </p:txBody>
      </p:sp>
      <p:sp>
        <p:nvSpPr>
          <p:cNvPr id="16" name="Text 14"/>
          <p:cNvSpPr/>
          <p:nvPr/>
        </p:nvSpPr>
        <p:spPr>
          <a:xfrm>
            <a:off x="9709309" y="4767739"/>
            <a:ext cx="2411373" cy="2265283"/>
          </a:xfrm>
          <a:prstGeom prst="rect">
            <a:avLst/>
          </a:prstGeom>
          <a:noFill/>
          <a:ln/>
        </p:spPr>
        <p:txBody>
          <a:bodyPr wrap="square" rtlCol="0" anchor="t"/>
          <a:lstStyle/>
          <a:p>
            <a:pPr marL="0" indent="0">
              <a:lnSpc>
                <a:spcPts val="2549"/>
              </a:lnSpc>
              <a:buNone/>
            </a:pPr>
            <a:r>
              <a:rPr lang="en-US" sz="1593" dirty="0">
                <a:solidFill>
                  <a:srgbClr val="3C3939"/>
                </a:solidFill>
                <a:latin typeface="Roboto" pitchFamily="34" charset="0"/>
                <a:ea typeface="Roboto" pitchFamily="34" charset="-122"/>
                <a:cs typeface="Roboto" pitchFamily="34" charset="-120"/>
              </a:rPr>
              <a:t>The framework has great potential in predicting more complex objects and categories in addition to the urban scenes depicted in these experiments.</a:t>
            </a:r>
            <a:endParaRPr lang="en-US" sz="1593" dirty="0"/>
          </a:p>
        </p:txBody>
      </p:sp>
      <p:pic>
        <p:nvPicPr>
          <p:cNvPr id="17" name="Image 0" descr="preencoded.png"/>
          <p:cNvPicPr>
            <a:picLocks noChangeAspect="1"/>
          </p:cNvPicPr>
          <p:nvPr/>
        </p:nvPicPr>
        <p:blipFill>
          <a:blip r:embed="rId3"/>
          <a:stretch>
            <a:fillRect/>
          </a:stretch>
        </p:blipFill>
        <p:spPr>
          <a:xfrm>
            <a:off x="0" y="0"/>
            <a:ext cx="14630400" cy="252924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833199" y="2376488"/>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Future Work </a:t>
            </a:r>
            <a:endParaRPr lang="en-US" sz="4374" dirty="0"/>
          </a:p>
        </p:txBody>
      </p:sp>
      <p:sp>
        <p:nvSpPr>
          <p:cNvPr id="5" name="Shape 3"/>
          <p:cNvSpPr/>
          <p:nvPr/>
        </p:nvSpPr>
        <p:spPr>
          <a:xfrm>
            <a:off x="833199" y="3404116"/>
            <a:ext cx="9306401" cy="2448878"/>
          </a:xfrm>
          <a:prstGeom prst="roundRect">
            <a:avLst>
              <a:gd name="adj" fmla="val 4083"/>
            </a:avLst>
          </a:prstGeom>
          <a:solidFill>
            <a:srgbClr val="E1E1EA"/>
          </a:solidFill>
          <a:ln w="13811">
            <a:solidFill>
              <a:srgbClr val="C3C3D5"/>
            </a:solidFill>
            <a:prstDash val="solid"/>
          </a:ln>
        </p:spPr>
        <p:txBody>
          <a:bodyPr/>
          <a:lstStyle/>
          <a:p>
            <a:endParaRPr lang="en-US"/>
          </a:p>
        </p:txBody>
      </p:sp>
      <p:sp>
        <p:nvSpPr>
          <p:cNvPr id="6" name="Text 4"/>
          <p:cNvSpPr/>
          <p:nvPr/>
        </p:nvSpPr>
        <p:spPr>
          <a:xfrm>
            <a:off x="1069181" y="3640098"/>
            <a:ext cx="8834438" cy="1066205"/>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In the context of the RLE loss function, we want to modify the loss function to better capture the distribution shape. We can introduce an additional loss term specifically designed to penalise prediction error for tail events.</a:t>
            </a:r>
            <a:endParaRPr lang="en-US" sz="1750" dirty="0"/>
          </a:p>
        </p:txBody>
      </p:sp>
      <p:sp>
        <p:nvSpPr>
          <p:cNvPr id="7" name="Text 5"/>
          <p:cNvSpPr/>
          <p:nvPr/>
        </p:nvSpPr>
        <p:spPr>
          <a:xfrm>
            <a:off x="1069181" y="4906208"/>
            <a:ext cx="8834438" cy="710803"/>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For a concrete implementation, we will need to define these new loss terms and decide how to integrate them into the existing framework.</a:t>
            </a:r>
            <a:endParaRPr lang="en-US" sz="1750" dirty="0"/>
          </a:p>
        </p:txBody>
      </p:sp>
      <p:pic>
        <p:nvPicPr>
          <p:cNvPr id="8" name="Image 0" descr="preencoded.png"/>
          <p:cNvPicPr>
            <a:picLocks noChangeAspect="1"/>
          </p:cNvPicPr>
          <p:nvPr/>
        </p:nvPicPr>
        <p:blipFill>
          <a:blip r:embed="rId3"/>
          <a:stretch>
            <a:fillRect/>
          </a:stretch>
        </p:blipFill>
        <p:spPr>
          <a:xfrm>
            <a:off x="10972800" y="0"/>
            <a:ext cx="36576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3"/>
          <p:cNvSpPr/>
          <p:nvPr/>
        </p:nvSpPr>
        <p:spPr>
          <a:xfrm>
            <a:off x="2037993" y="913209"/>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Introduction</a:t>
            </a:r>
            <a:endParaRPr lang="en-US" sz="4374" dirty="0"/>
          </a:p>
        </p:txBody>
      </p:sp>
      <p:sp>
        <p:nvSpPr>
          <p:cNvPr id="7" name="Shape 4"/>
          <p:cNvSpPr/>
          <p:nvPr/>
        </p:nvSpPr>
        <p:spPr>
          <a:xfrm>
            <a:off x="2037993" y="1940838"/>
            <a:ext cx="3370064" cy="5375434"/>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8" name="Text 5"/>
          <p:cNvSpPr/>
          <p:nvPr/>
        </p:nvSpPr>
        <p:spPr>
          <a:xfrm>
            <a:off x="2273975" y="2176820"/>
            <a:ext cx="2666286"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The topic</a:t>
            </a:r>
            <a:endParaRPr lang="en-US" sz="2624" dirty="0"/>
          </a:p>
        </p:txBody>
      </p:sp>
      <p:sp>
        <p:nvSpPr>
          <p:cNvPr id="9" name="Text 6"/>
          <p:cNvSpPr/>
          <p:nvPr/>
        </p:nvSpPr>
        <p:spPr>
          <a:xfrm>
            <a:off x="2273975" y="2815471"/>
            <a:ext cx="2898100" cy="2487811"/>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Our research tackles the challenge of accurate pose estimation, which is pivotal in understanding and interpreting human gestures and movements through computer vision.</a:t>
            </a:r>
            <a:endParaRPr lang="en-US" sz="1750" dirty="0"/>
          </a:p>
        </p:txBody>
      </p:sp>
      <p:sp>
        <p:nvSpPr>
          <p:cNvPr id="10" name="Shape 7"/>
          <p:cNvSpPr/>
          <p:nvPr/>
        </p:nvSpPr>
        <p:spPr>
          <a:xfrm>
            <a:off x="5630228" y="1940838"/>
            <a:ext cx="3370064" cy="5375434"/>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11" name="Text 8"/>
          <p:cNvSpPr/>
          <p:nvPr/>
        </p:nvSpPr>
        <p:spPr>
          <a:xfrm>
            <a:off x="5866209" y="2176820"/>
            <a:ext cx="2666286"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The importance</a:t>
            </a:r>
            <a:endParaRPr lang="en-US" sz="2624" dirty="0"/>
          </a:p>
        </p:txBody>
      </p:sp>
      <p:sp>
        <p:nvSpPr>
          <p:cNvPr id="12" name="Text 9"/>
          <p:cNvSpPr/>
          <p:nvPr/>
        </p:nvSpPr>
        <p:spPr>
          <a:xfrm>
            <a:off x="5866209" y="2815471"/>
            <a:ext cx="2898100" cy="4264819"/>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The significance of accurate pose estimation cannot be overstated—it powers advancements in augmented reality, enriches interactive gaming, enhances sports analytics, and is vital for patient monitoring in healthcare. Its versatility across industries makes it not just fascinating but essential.</a:t>
            </a:r>
            <a:endParaRPr lang="en-US" sz="1750" dirty="0"/>
          </a:p>
        </p:txBody>
      </p:sp>
      <p:sp>
        <p:nvSpPr>
          <p:cNvPr id="13" name="Shape 10"/>
          <p:cNvSpPr/>
          <p:nvPr/>
        </p:nvSpPr>
        <p:spPr>
          <a:xfrm>
            <a:off x="9222462" y="1940838"/>
            <a:ext cx="3370064" cy="5375434"/>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14" name="Text 11"/>
          <p:cNvSpPr/>
          <p:nvPr/>
        </p:nvSpPr>
        <p:spPr>
          <a:xfrm>
            <a:off x="9458444" y="2176820"/>
            <a:ext cx="2666286"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Our aims</a:t>
            </a:r>
            <a:endParaRPr lang="en-US" sz="2624" dirty="0"/>
          </a:p>
        </p:txBody>
      </p:sp>
      <p:sp>
        <p:nvSpPr>
          <p:cNvPr id="15" name="Text 12"/>
          <p:cNvSpPr/>
          <p:nvPr/>
        </p:nvSpPr>
        <p:spPr>
          <a:xfrm>
            <a:off x="9458444" y="2815471"/>
            <a:ext cx="2898100"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Our goal is to create a framework that excels in real-time, accurate human pose estimation. </a:t>
            </a:r>
            <a:endParaRPr lang="en-US" sz="1750" dirty="0"/>
          </a:p>
        </p:txBody>
      </p:sp>
      <p:sp>
        <p:nvSpPr>
          <p:cNvPr id="16" name="Text 13"/>
          <p:cNvSpPr/>
          <p:nvPr/>
        </p:nvSpPr>
        <p:spPr>
          <a:xfrm>
            <a:off x="9458444" y="4436983"/>
            <a:ext cx="2898100"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3"/>
          <p:cNvSpPr/>
          <p:nvPr/>
        </p:nvSpPr>
        <p:spPr>
          <a:xfrm>
            <a:off x="2037993" y="1090970"/>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Related</a:t>
            </a:r>
            <a:endParaRPr lang="en-US" sz="4374" dirty="0"/>
          </a:p>
        </p:txBody>
      </p:sp>
      <p:sp>
        <p:nvSpPr>
          <p:cNvPr id="7" name="Shape 4"/>
          <p:cNvSpPr/>
          <p:nvPr/>
        </p:nvSpPr>
        <p:spPr>
          <a:xfrm>
            <a:off x="2037993" y="2118598"/>
            <a:ext cx="3370064" cy="5020032"/>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8" name="Text 5"/>
          <p:cNvSpPr/>
          <p:nvPr/>
        </p:nvSpPr>
        <p:spPr>
          <a:xfrm>
            <a:off x="2273975" y="2354580"/>
            <a:ext cx="2666286"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Heatmap-based</a:t>
            </a:r>
            <a:endParaRPr lang="en-US" sz="2624" dirty="0"/>
          </a:p>
        </p:txBody>
      </p:sp>
      <p:sp>
        <p:nvSpPr>
          <p:cNvPr id="9" name="Text 6"/>
          <p:cNvSpPr/>
          <p:nvPr/>
        </p:nvSpPr>
        <p:spPr>
          <a:xfrm>
            <a:off x="2273975" y="2993231"/>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High accuracy</a:t>
            </a:r>
            <a:endParaRPr lang="en-US" sz="1750" dirty="0"/>
          </a:p>
        </p:txBody>
      </p:sp>
      <p:sp>
        <p:nvSpPr>
          <p:cNvPr id="10" name="Text 7"/>
          <p:cNvSpPr/>
          <p:nvPr/>
        </p:nvSpPr>
        <p:spPr>
          <a:xfrm>
            <a:off x="2273975" y="3548539"/>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But</a:t>
            </a:r>
            <a:endParaRPr lang="en-US" sz="1750" dirty="0"/>
          </a:p>
        </p:txBody>
      </p:sp>
      <p:sp>
        <p:nvSpPr>
          <p:cNvPr id="11" name="Text 8"/>
          <p:cNvSpPr/>
          <p:nvPr/>
        </p:nvSpPr>
        <p:spPr>
          <a:xfrm>
            <a:off x="2273975" y="4103846"/>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High computation</a:t>
            </a:r>
            <a:endParaRPr lang="en-US" sz="1750" dirty="0"/>
          </a:p>
        </p:txBody>
      </p:sp>
      <p:sp>
        <p:nvSpPr>
          <p:cNvPr id="12" name="Shape 9"/>
          <p:cNvSpPr/>
          <p:nvPr/>
        </p:nvSpPr>
        <p:spPr>
          <a:xfrm>
            <a:off x="5630228" y="2118598"/>
            <a:ext cx="3370064" cy="5020032"/>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13" name="Text 10"/>
          <p:cNvSpPr/>
          <p:nvPr/>
        </p:nvSpPr>
        <p:spPr>
          <a:xfrm>
            <a:off x="5866209" y="2354580"/>
            <a:ext cx="2811780"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Regression-based</a:t>
            </a:r>
            <a:endParaRPr lang="en-US" sz="2624" dirty="0"/>
          </a:p>
        </p:txBody>
      </p:sp>
      <p:sp>
        <p:nvSpPr>
          <p:cNvPr id="14" name="Text 11"/>
          <p:cNvSpPr/>
          <p:nvPr/>
        </p:nvSpPr>
        <p:spPr>
          <a:xfrm>
            <a:off x="5866209" y="2993231"/>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Efficient</a:t>
            </a:r>
            <a:endParaRPr lang="en-US" sz="1750" dirty="0"/>
          </a:p>
        </p:txBody>
      </p:sp>
      <p:sp>
        <p:nvSpPr>
          <p:cNvPr id="15" name="Text 12"/>
          <p:cNvSpPr/>
          <p:nvPr/>
        </p:nvSpPr>
        <p:spPr>
          <a:xfrm>
            <a:off x="5866209" y="3548539"/>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But</a:t>
            </a:r>
            <a:endParaRPr lang="en-US" sz="1750" dirty="0"/>
          </a:p>
        </p:txBody>
      </p:sp>
      <p:sp>
        <p:nvSpPr>
          <p:cNvPr id="16" name="Text 13"/>
          <p:cNvSpPr/>
          <p:nvPr/>
        </p:nvSpPr>
        <p:spPr>
          <a:xfrm>
            <a:off x="5866209" y="4103846"/>
            <a:ext cx="2898100" cy="355402"/>
          </a:xfrm>
          <a:prstGeom prst="rect">
            <a:avLst/>
          </a:prstGeom>
          <a:noFill/>
          <a:ln/>
        </p:spPr>
        <p:txBody>
          <a:bodyPr wrap="non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Less accurate</a:t>
            </a:r>
            <a:endParaRPr lang="en-US" sz="1750" dirty="0"/>
          </a:p>
        </p:txBody>
      </p:sp>
      <p:sp>
        <p:nvSpPr>
          <p:cNvPr id="17" name="Shape 14"/>
          <p:cNvSpPr/>
          <p:nvPr/>
        </p:nvSpPr>
        <p:spPr>
          <a:xfrm>
            <a:off x="9222462" y="2118598"/>
            <a:ext cx="3370064" cy="5020032"/>
          </a:xfrm>
          <a:prstGeom prst="roundRect">
            <a:avLst>
              <a:gd name="adj" fmla="val 2967"/>
            </a:avLst>
          </a:prstGeom>
          <a:solidFill>
            <a:srgbClr val="E1E1EA"/>
          </a:solidFill>
          <a:ln w="13811">
            <a:solidFill>
              <a:srgbClr val="C3C3D5"/>
            </a:solidFill>
            <a:prstDash val="solid"/>
          </a:ln>
        </p:spPr>
        <p:txBody>
          <a:bodyPr/>
          <a:lstStyle/>
          <a:p>
            <a:endParaRPr lang="en-US"/>
          </a:p>
        </p:txBody>
      </p:sp>
      <p:sp>
        <p:nvSpPr>
          <p:cNvPr id="18" name="Text 15"/>
          <p:cNvSpPr/>
          <p:nvPr/>
        </p:nvSpPr>
        <p:spPr>
          <a:xfrm>
            <a:off x="9458444" y="2354580"/>
            <a:ext cx="2666286" cy="416481"/>
          </a:xfrm>
          <a:prstGeom prst="rect">
            <a:avLst/>
          </a:prstGeom>
          <a:noFill/>
          <a:ln/>
        </p:spPr>
        <p:txBody>
          <a:bodyPr wrap="none" rtlCol="0" anchor="t"/>
          <a:lstStyle/>
          <a:p>
            <a:pPr marL="0" indent="0">
              <a:lnSpc>
                <a:spcPts val="3281"/>
              </a:lnSpc>
              <a:buNone/>
            </a:pPr>
            <a:r>
              <a:rPr lang="en-US" sz="2624" dirty="0">
                <a:solidFill>
                  <a:srgbClr val="3C3939"/>
                </a:solidFill>
                <a:latin typeface="Raleway" pitchFamily="34" charset="0"/>
                <a:ea typeface="Raleway" pitchFamily="34" charset="-122"/>
                <a:cs typeface="Raleway" pitchFamily="34" charset="-120"/>
              </a:rPr>
              <a:t>SCNet-RLE</a:t>
            </a:r>
            <a:endParaRPr lang="en-US" sz="2624" dirty="0"/>
          </a:p>
        </p:txBody>
      </p:sp>
      <p:sp>
        <p:nvSpPr>
          <p:cNvPr id="19" name="Text 16"/>
          <p:cNvSpPr/>
          <p:nvPr/>
        </p:nvSpPr>
        <p:spPr>
          <a:xfrm>
            <a:off x="9458444" y="2993231"/>
            <a:ext cx="2898100" cy="3909417"/>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We propose SCNet-RLE, a novel framework that merges the Self-Calibrated Convolutions (SCC) from SCNet with the Residual Log-likelihood Estimation (RLE), aiming to enhance the accuracy of regression-based pose estima- tion while maintaining computational efficiency.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2037993" y="1668661"/>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Our Framework</a:t>
            </a:r>
            <a:endParaRPr lang="en-US" sz="4374" dirty="0"/>
          </a:p>
        </p:txBody>
      </p:sp>
      <p:pic>
        <p:nvPicPr>
          <p:cNvPr id="5" name="Image 0" descr="preencoded.png"/>
          <p:cNvPicPr>
            <a:picLocks noChangeAspect="1"/>
          </p:cNvPicPr>
          <p:nvPr/>
        </p:nvPicPr>
        <p:blipFill>
          <a:blip r:embed="rId3"/>
          <a:stretch>
            <a:fillRect/>
          </a:stretch>
        </p:blipFill>
        <p:spPr>
          <a:xfrm>
            <a:off x="2045613" y="2839403"/>
            <a:ext cx="10539174" cy="33329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2037993" y="2002869"/>
            <a:ext cx="449580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Normalizing Flow</a:t>
            </a:r>
            <a:endParaRPr lang="en-US" sz="4374" dirty="0"/>
          </a:p>
        </p:txBody>
      </p:sp>
      <p:pic>
        <p:nvPicPr>
          <p:cNvPr id="5" name="Image 0" descr="preencoded.png"/>
          <p:cNvPicPr>
            <a:picLocks noChangeAspect="1"/>
          </p:cNvPicPr>
          <p:nvPr/>
        </p:nvPicPr>
        <p:blipFill>
          <a:blip r:embed="rId3"/>
          <a:stretch>
            <a:fillRect/>
          </a:stretch>
        </p:blipFill>
        <p:spPr>
          <a:xfrm>
            <a:off x="2037993" y="3030498"/>
            <a:ext cx="5900618" cy="319611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2144">
            <a:solidFill>
              <a:srgbClr val="FFFFFF">
                <a:alpha val="64000"/>
              </a:srgbClr>
            </a:solidFill>
            <a:prstDash val="solid"/>
          </a:ln>
        </p:spPr>
        <p:txBody>
          <a:bodyPr/>
          <a:lstStyle/>
          <a:p>
            <a:endParaRPr lang="en-US"/>
          </a:p>
        </p:txBody>
      </p:sp>
      <p:sp>
        <p:nvSpPr>
          <p:cNvPr id="4" name="Text 2"/>
          <p:cNvSpPr/>
          <p:nvPr/>
        </p:nvSpPr>
        <p:spPr>
          <a:xfrm>
            <a:off x="2696528" y="535067"/>
            <a:ext cx="4747260" cy="607576"/>
          </a:xfrm>
          <a:prstGeom prst="rect">
            <a:avLst/>
          </a:prstGeom>
          <a:noFill/>
          <a:ln/>
        </p:spPr>
        <p:txBody>
          <a:bodyPr wrap="none" rtlCol="0" anchor="t"/>
          <a:lstStyle/>
          <a:p>
            <a:pPr marL="0" indent="0">
              <a:lnSpc>
                <a:spcPts val="4785"/>
              </a:lnSpc>
              <a:buNone/>
            </a:pPr>
            <a:r>
              <a:rPr lang="en-US" sz="3828" dirty="0">
                <a:solidFill>
                  <a:srgbClr val="1B1B27"/>
                </a:solidFill>
                <a:latin typeface="Raleway" pitchFamily="34" charset="0"/>
                <a:ea typeface="Raleway" pitchFamily="34" charset="-122"/>
                <a:cs typeface="Raleway" pitchFamily="34" charset="-120"/>
              </a:rPr>
              <a:t>Problem Statement I </a:t>
            </a:r>
            <a:endParaRPr lang="en-US" sz="3828" dirty="0"/>
          </a:p>
        </p:txBody>
      </p:sp>
      <p:sp>
        <p:nvSpPr>
          <p:cNvPr id="5" name="Text 3"/>
          <p:cNvSpPr/>
          <p:nvPr/>
        </p:nvSpPr>
        <p:spPr>
          <a:xfrm>
            <a:off x="3007638" y="1531501"/>
            <a:ext cx="8926116" cy="310991"/>
          </a:xfrm>
          <a:prstGeom prst="rect">
            <a:avLst/>
          </a:prstGeom>
          <a:noFill/>
          <a:ln/>
        </p:spPr>
        <p:txBody>
          <a:bodyPr wrap="none" rtlCol="0" anchor="t"/>
          <a:lstStyle/>
          <a:p>
            <a:pPr marL="342900" indent="-342900" algn="l">
              <a:lnSpc>
                <a:spcPts val="2450"/>
              </a:lnSpc>
              <a:buSzPct val="100000"/>
              <a:buChar char="•"/>
            </a:pPr>
            <a:r>
              <a:rPr lang="en-US" sz="1531" dirty="0">
                <a:solidFill>
                  <a:srgbClr val="3C3939"/>
                </a:solidFill>
                <a:latin typeface="Roboto" pitchFamily="34" charset="0"/>
                <a:ea typeface="Roboto" pitchFamily="34" charset="-122"/>
                <a:cs typeface="Roboto" pitchFamily="34" charset="-120"/>
              </a:rPr>
              <a:t>Evaluate the pose estimation task in the perspective of maximum likelihood estimation (MLE)</a:t>
            </a:r>
            <a:endParaRPr lang="en-US" sz="1531" dirty="0"/>
          </a:p>
        </p:txBody>
      </p:sp>
      <p:sp>
        <p:nvSpPr>
          <p:cNvPr id="6" name="Text 4"/>
          <p:cNvSpPr/>
          <p:nvPr/>
        </p:nvSpPr>
        <p:spPr>
          <a:xfrm>
            <a:off x="3318748" y="1920240"/>
            <a:ext cx="8615005" cy="310991"/>
          </a:xfrm>
          <a:prstGeom prst="rect">
            <a:avLst/>
          </a:prstGeom>
          <a:noFill/>
          <a:ln/>
        </p:spPr>
        <p:txBody>
          <a:bodyPr wrap="none" rtlCol="0" anchor="t"/>
          <a:lstStyle/>
          <a:p>
            <a:pPr marL="685800" lvl="1" indent="-342900" algn="l">
              <a:lnSpc>
                <a:spcPts val="2450"/>
              </a:lnSpc>
              <a:buSzPct val="100000"/>
              <a:buChar char="•"/>
            </a:pPr>
            <a:r>
              <a:rPr lang="en-US" sz="1531" dirty="0">
                <a:solidFill>
                  <a:srgbClr val="3C3939"/>
                </a:solidFill>
                <a:latin typeface="Roboto" pitchFamily="34" charset="0"/>
                <a:ea typeface="Roboto" pitchFamily="34" charset="-122"/>
                <a:cs typeface="Roboto" pitchFamily="34" charset="-120"/>
              </a:rPr>
              <a:t>General Regression</a:t>
            </a:r>
            <a:endParaRPr lang="en-US" sz="1531" dirty="0"/>
          </a:p>
        </p:txBody>
      </p:sp>
      <p:pic>
        <p:nvPicPr>
          <p:cNvPr id="7" name="Image 0" descr="preencoded.png"/>
          <p:cNvPicPr>
            <a:picLocks noChangeAspect="1"/>
          </p:cNvPicPr>
          <p:nvPr/>
        </p:nvPicPr>
        <p:blipFill>
          <a:blip r:embed="rId3"/>
          <a:stretch>
            <a:fillRect/>
          </a:stretch>
        </p:blipFill>
        <p:spPr>
          <a:xfrm>
            <a:off x="4706064" y="2449949"/>
            <a:ext cx="5218152" cy="726638"/>
          </a:xfrm>
          <a:prstGeom prst="rect">
            <a:avLst/>
          </a:prstGeom>
        </p:spPr>
      </p:pic>
      <p:sp>
        <p:nvSpPr>
          <p:cNvPr id="8" name="Text 5"/>
          <p:cNvSpPr/>
          <p:nvPr/>
        </p:nvSpPr>
        <p:spPr>
          <a:xfrm>
            <a:off x="3318748" y="3395305"/>
            <a:ext cx="8615005" cy="310991"/>
          </a:xfrm>
          <a:prstGeom prst="rect">
            <a:avLst/>
          </a:prstGeom>
          <a:noFill/>
          <a:ln/>
        </p:spPr>
        <p:txBody>
          <a:bodyPr wrap="none" rtlCol="0" anchor="t"/>
          <a:lstStyle/>
          <a:p>
            <a:pPr marL="685800" lvl="1" indent="-342900" algn="l">
              <a:lnSpc>
                <a:spcPts val="2450"/>
              </a:lnSpc>
              <a:buSzPct val="100000"/>
              <a:buChar char="•"/>
            </a:pPr>
            <a:r>
              <a:rPr lang="en-US" sz="1531" dirty="0">
                <a:solidFill>
                  <a:srgbClr val="3C3939"/>
                </a:solidFill>
                <a:latin typeface="Roboto" pitchFamily="34" charset="0"/>
                <a:ea typeface="Roboto" pitchFamily="34" charset="-122"/>
                <a:cs typeface="Roboto" pitchFamily="34" charset="-120"/>
              </a:rPr>
              <a:t>Regression With Normalizing Flow (Distribution)</a:t>
            </a:r>
            <a:endParaRPr lang="en-US" sz="1531" dirty="0"/>
          </a:p>
        </p:txBody>
      </p:sp>
      <p:pic>
        <p:nvPicPr>
          <p:cNvPr id="9" name="Image 1" descr="preencoded.png"/>
          <p:cNvPicPr>
            <a:picLocks noChangeAspect="1"/>
          </p:cNvPicPr>
          <p:nvPr/>
        </p:nvPicPr>
        <p:blipFill>
          <a:blip r:embed="rId4"/>
          <a:stretch>
            <a:fillRect/>
          </a:stretch>
        </p:blipFill>
        <p:spPr>
          <a:xfrm>
            <a:off x="5051703" y="3925014"/>
            <a:ext cx="4526756" cy="1209556"/>
          </a:xfrm>
          <a:prstGeom prst="rect">
            <a:avLst/>
          </a:prstGeom>
        </p:spPr>
      </p:pic>
      <p:sp>
        <p:nvSpPr>
          <p:cNvPr id="10" name="Text 6"/>
          <p:cNvSpPr/>
          <p:nvPr/>
        </p:nvSpPr>
        <p:spPr>
          <a:xfrm>
            <a:off x="3318748" y="5353288"/>
            <a:ext cx="8615005" cy="310991"/>
          </a:xfrm>
          <a:prstGeom prst="rect">
            <a:avLst/>
          </a:prstGeom>
          <a:noFill/>
          <a:ln/>
        </p:spPr>
        <p:txBody>
          <a:bodyPr wrap="none" rtlCol="0" anchor="t"/>
          <a:lstStyle/>
          <a:p>
            <a:pPr marL="685800" lvl="1" indent="-342900" algn="l">
              <a:lnSpc>
                <a:spcPts val="2450"/>
              </a:lnSpc>
              <a:buSzPct val="100000"/>
              <a:buChar char="•"/>
            </a:pPr>
            <a:r>
              <a:rPr lang="en-US" sz="1531" dirty="0">
                <a:solidFill>
                  <a:srgbClr val="3C3939"/>
                </a:solidFill>
                <a:latin typeface="Roboto" pitchFamily="34" charset="0"/>
                <a:ea typeface="Roboto" pitchFamily="34" charset="-122"/>
                <a:cs typeface="Roboto" pitchFamily="34" charset="-120"/>
              </a:rPr>
              <a:t>Regression With Normalizing Flow (Residual)</a:t>
            </a:r>
            <a:endParaRPr lang="en-US" sz="1531" dirty="0"/>
          </a:p>
        </p:txBody>
      </p:sp>
      <p:pic>
        <p:nvPicPr>
          <p:cNvPr id="11" name="Image 2" descr="preencoded.png"/>
          <p:cNvPicPr>
            <a:picLocks noChangeAspect="1"/>
          </p:cNvPicPr>
          <p:nvPr/>
        </p:nvPicPr>
        <p:blipFill>
          <a:blip r:embed="rId5"/>
          <a:stretch>
            <a:fillRect/>
          </a:stretch>
        </p:blipFill>
        <p:spPr>
          <a:xfrm>
            <a:off x="5084088" y="5882997"/>
            <a:ext cx="4461986" cy="181153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2037993" y="1115854"/>
            <a:ext cx="542544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Problem Statement II</a:t>
            </a:r>
            <a:endParaRPr lang="en-US" sz="4374" dirty="0"/>
          </a:p>
        </p:txBody>
      </p:sp>
      <p:sp>
        <p:nvSpPr>
          <p:cNvPr id="5" name="Text 3"/>
          <p:cNvSpPr/>
          <p:nvPr/>
        </p:nvSpPr>
        <p:spPr>
          <a:xfrm>
            <a:off x="2748915" y="2254567"/>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Regression With Normalizing Flow (Gradient Shortcut)</a:t>
            </a:r>
            <a:endParaRPr lang="en-US" sz="1750" dirty="0"/>
          </a:p>
        </p:txBody>
      </p:sp>
      <p:pic>
        <p:nvPicPr>
          <p:cNvPr id="6" name="Image 0" descr="preencoded.png"/>
          <p:cNvPicPr>
            <a:picLocks noChangeAspect="1"/>
          </p:cNvPicPr>
          <p:nvPr/>
        </p:nvPicPr>
        <p:blipFill>
          <a:blip r:embed="rId3"/>
          <a:stretch>
            <a:fillRect/>
          </a:stretch>
        </p:blipFill>
        <p:spPr>
          <a:xfrm>
            <a:off x="4543901" y="2859881"/>
            <a:ext cx="5542598" cy="1427321"/>
          </a:xfrm>
          <a:prstGeom prst="rect">
            <a:avLst/>
          </a:prstGeom>
        </p:spPr>
      </p:pic>
      <p:sp>
        <p:nvSpPr>
          <p:cNvPr id="7" name="Text 4"/>
          <p:cNvSpPr/>
          <p:nvPr/>
        </p:nvSpPr>
        <p:spPr>
          <a:xfrm>
            <a:off x="2393394" y="4537115"/>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Benefit</a:t>
            </a:r>
            <a:endParaRPr lang="en-US" sz="1750" dirty="0"/>
          </a:p>
        </p:txBody>
      </p:sp>
      <p:sp>
        <p:nvSpPr>
          <p:cNvPr id="8" name="Text 5"/>
          <p:cNvSpPr/>
          <p:nvPr/>
        </p:nvSpPr>
        <p:spPr>
          <a:xfrm>
            <a:off x="2748915" y="4981337"/>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Residual probability distributions: </a:t>
            </a:r>
            <a:endParaRPr lang="en-US" sz="1750" dirty="0"/>
          </a:p>
        </p:txBody>
      </p:sp>
      <p:sp>
        <p:nvSpPr>
          <p:cNvPr id="9" name="Text 6"/>
          <p:cNvSpPr/>
          <p:nvPr/>
        </p:nvSpPr>
        <p:spPr>
          <a:xfrm>
            <a:off x="3104436" y="5425559"/>
            <a:ext cx="9487972" cy="355402"/>
          </a:xfrm>
          <a:prstGeom prst="rect">
            <a:avLst/>
          </a:prstGeom>
          <a:noFill/>
          <a:ln/>
        </p:spPr>
        <p:txBody>
          <a:bodyPr wrap="none" rtlCol="0" anchor="t"/>
          <a:lstStyle/>
          <a:p>
            <a:pPr marL="1028700" lvl="2"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Better quantification of </a:t>
            </a:r>
            <a:r>
              <a:rPr lang="en-US" sz="1750" b="1" dirty="0">
                <a:solidFill>
                  <a:srgbClr val="3C3939"/>
                </a:solidFill>
                <a:latin typeface="Roboto" pitchFamily="34" charset="0"/>
                <a:ea typeface="Roboto" pitchFamily="34" charset="-122"/>
                <a:cs typeface="Roboto" pitchFamily="34" charset="-120"/>
              </a:rPr>
              <a:t>uncertainty.</a:t>
            </a:r>
            <a:endParaRPr lang="en-US" sz="1750" dirty="0"/>
          </a:p>
        </p:txBody>
      </p:sp>
      <p:sp>
        <p:nvSpPr>
          <p:cNvPr id="10" name="Text 7"/>
          <p:cNvSpPr/>
          <p:nvPr/>
        </p:nvSpPr>
        <p:spPr>
          <a:xfrm>
            <a:off x="2748915" y="5869781"/>
            <a:ext cx="9843492"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Normalizing Flow:  </a:t>
            </a:r>
            <a:endParaRPr lang="en-US" sz="1750" dirty="0"/>
          </a:p>
        </p:txBody>
      </p:sp>
      <p:sp>
        <p:nvSpPr>
          <p:cNvPr id="11" name="Text 8"/>
          <p:cNvSpPr/>
          <p:nvPr/>
        </p:nvSpPr>
        <p:spPr>
          <a:xfrm>
            <a:off x="3104436" y="6314003"/>
            <a:ext cx="9487972" cy="355402"/>
          </a:xfrm>
          <a:prstGeom prst="rect">
            <a:avLst/>
          </a:prstGeom>
          <a:noFill/>
          <a:ln/>
        </p:spPr>
        <p:txBody>
          <a:bodyPr wrap="none" rtlCol="0" anchor="t"/>
          <a:lstStyle/>
          <a:p>
            <a:pPr marL="1028700" lvl="2"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Allow model to </a:t>
            </a:r>
            <a:r>
              <a:rPr lang="en-US" sz="1750" b="1" dirty="0">
                <a:solidFill>
                  <a:srgbClr val="3C3939"/>
                </a:solidFill>
                <a:latin typeface="Roboto" pitchFamily="34" charset="0"/>
                <a:ea typeface="Roboto" pitchFamily="34" charset="-122"/>
                <a:cs typeface="Roboto" pitchFamily="34" charset="-120"/>
              </a:rPr>
              <a:t>explicitly modeling</a:t>
            </a:r>
            <a:r>
              <a:rPr lang="en-US" sz="1750" dirty="0">
                <a:solidFill>
                  <a:srgbClr val="3C3939"/>
                </a:solidFill>
                <a:latin typeface="Roboto" pitchFamily="34" charset="0"/>
                <a:ea typeface="Roboto" pitchFamily="34" charset="-122"/>
                <a:cs typeface="Roboto" pitchFamily="34" charset="-120"/>
              </a:rPr>
              <a:t> the distribution.</a:t>
            </a:r>
            <a:endParaRPr lang="en-US" sz="1750" dirty="0"/>
          </a:p>
        </p:txBody>
      </p:sp>
      <p:sp>
        <p:nvSpPr>
          <p:cNvPr id="12" name="Text 9"/>
          <p:cNvSpPr/>
          <p:nvPr/>
        </p:nvSpPr>
        <p:spPr>
          <a:xfrm>
            <a:off x="3104436" y="6758226"/>
            <a:ext cx="9487972" cy="355402"/>
          </a:xfrm>
          <a:prstGeom prst="rect">
            <a:avLst/>
          </a:prstGeom>
          <a:noFill/>
          <a:ln/>
        </p:spPr>
        <p:txBody>
          <a:bodyPr wrap="none" rtlCol="0" anchor="t"/>
          <a:lstStyle/>
          <a:p>
            <a:pPr marL="1028700" lvl="2"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Better understanding of model.</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30195"/>
          </a:xfrm>
          <a:prstGeom prst="rect">
            <a:avLst/>
          </a:prstGeom>
          <a:solidFill>
            <a:srgbClr val="FFFFFF">
              <a:alpha val="75000"/>
            </a:srgbClr>
          </a:solidFill>
          <a:ln w="13692">
            <a:solidFill>
              <a:srgbClr val="FFFFFF">
                <a:alpha val="64000"/>
              </a:srgbClr>
            </a:solidFill>
            <a:prstDash val="solid"/>
          </a:ln>
        </p:spPr>
        <p:txBody>
          <a:bodyPr/>
          <a:lstStyle/>
          <a:p>
            <a:endParaRPr lang="en-US"/>
          </a:p>
        </p:txBody>
      </p:sp>
      <p:sp>
        <p:nvSpPr>
          <p:cNvPr id="4" name="Text 2"/>
          <p:cNvSpPr/>
          <p:nvPr/>
        </p:nvSpPr>
        <p:spPr>
          <a:xfrm>
            <a:off x="823317" y="603766"/>
            <a:ext cx="7536180" cy="686038"/>
          </a:xfrm>
          <a:prstGeom prst="rect">
            <a:avLst/>
          </a:prstGeom>
          <a:noFill/>
          <a:ln/>
        </p:spPr>
        <p:txBody>
          <a:bodyPr wrap="none" rtlCol="0" anchor="t"/>
          <a:lstStyle/>
          <a:p>
            <a:pPr marL="0" indent="0">
              <a:lnSpc>
                <a:spcPts val="5402"/>
              </a:lnSpc>
              <a:buNone/>
            </a:pPr>
            <a:r>
              <a:rPr lang="en-US" sz="4322" dirty="0">
                <a:solidFill>
                  <a:srgbClr val="1B1B27"/>
                </a:solidFill>
                <a:latin typeface="Raleway" pitchFamily="34" charset="0"/>
                <a:ea typeface="Raleway" pitchFamily="34" charset="-122"/>
                <a:cs typeface="Raleway" pitchFamily="34" charset="-120"/>
              </a:rPr>
              <a:t>Existing Methods Comparison</a:t>
            </a:r>
            <a:endParaRPr lang="en-US" sz="4322" dirty="0"/>
          </a:p>
        </p:txBody>
      </p:sp>
      <p:sp>
        <p:nvSpPr>
          <p:cNvPr id="5" name="Shape 3"/>
          <p:cNvSpPr/>
          <p:nvPr/>
        </p:nvSpPr>
        <p:spPr>
          <a:xfrm>
            <a:off x="1130737" y="1619131"/>
            <a:ext cx="43815" cy="6007298"/>
          </a:xfrm>
          <a:prstGeom prst="rect">
            <a:avLst/>
          </a:prstGeom>
          <a:solidFill>
            <a:srgbClr val="C3C3D5"/>
          </a:solidFill>
          <a:ln/>
        </p:spPr>
        <p:txBody>
          <a:bodyPr/>
          <a:lstStyle/>
          <a:p>
            <a:endParaRPr lang="en-US"/>
          </a:p>
        </p:txBody>
      </p:sp>
      <p:sp>
        <p:nvSpPr>
          <p:cNvPr id="6" name="Shape 4"/>
          <p:cNvSpPr/>
          <p:nvPr/>
        </p:nvSpPr>
        <p:spPr>
          <a:xfrm>
            <a:off x="1399639" y="2015609"/>
            <a:ext cx="768429" cy="43815"/>
          </a:xfrm>
          <a:prstGeom prst="rect">
            <a:avLst/>
          </a:prstGeom>
          <a:solidFill>
            <a:srgbClr val="C3C3D5"/>
          </a:solidFill>
          <a:ln/>
        </p:spPr>
        <p:txBody>
          <a:bodyPr/>
          <a:lstStyle/>
          <a:p>
            <a:endParaRPr lang="en-US"/>
          </a:p>
        </p:txBody>
      </p:sp>
      <p:sp>
        <p:nvSpPr>
          <p:cNvPr id="7" name="Shape 5"/>
          <p:cNvSpPr/>
          <p:nvPr/>
        </p:nvSpPr>
        <p:spPr>
          <a:xfrm>
            <a:off x="905649" y="1790581"/>
            <a:ext cx="493990" cy="493990"/>
          </a:xfrm>
          <a:prstGeom prst="roundRect">
            <a:avLst>
              <a:gd name="adj" fmla="val 20000"/>
            </a:avLst>
          </a:prstGeom>
          <a:solidFill>
            <a:srgbClr val="E1E1EA"/>
          </a:solidFill>
          <a:ln w="13692">
            <a:solidFill>
              <a:srgbClr val="C3C3D5"/>
            </a:solidFill>
            <a:prstDash val="solid"/>
          </a:ln>
        </p:spPr>
        <p:txBody>
          <a:bodyPr/>
          <a:lstStyle/>
          <a:p>
            <a:endParaRPr lang="en-US"/>
          </a:p>
        </p:txBody>
      </p:sp>
      <p:sp>
        <p:nvSpPr>
          <p:cNvPr id="8" name="Text 6"/>
          <p:cNvSpPr/>
          <p:nvPr/>
        </p:nvSpPr>
        <p:spPr>
          <a:xfrm>
            <a:off x="1084005" y="1831777"/>
            <a:ext cx="137160" cy="411599"/>
          </a:xfrm>
          <a:prstGeom prst="rect">
            <a:avLst/>
          </a:prstGeom>
          <a:noFill/>
          <a:ln/>
        </p:spPr>
        <p:txBody>
          <a:bodyPr wrap="none" rtlCol="0" anchor="t"/>
          <a:lstStyle/>
          <a:p>
            <a:pPr marL="0" indent="0" algn="ctr">
              <a:lnSpc>
                <a:spcPts val="3241"/>
              </a:lnSpc>
              <a:buNone/>
            </a:pPr>
            <a:r>
              <a:rPr lang="en-US" sz="2593" dirty="0">
                <a:solidFill>
                  <a:srgbClr val="3C3939"/>
                </a:solidFill>
                <a:latin typeface="Raleway" pitchFamily="34" charset="0"/>
                <a:ea typeface="Raleway" pitchFamily="34" charset="-122"/>
                <a:cs typeface="Raleway" pitchFamily="34" charset="-120"/>
              </a:rPr>
              <a:t>1</a:t>
            </a:r>
            <a:endParaRPr lang="en-US" sz="2593" dirty="0"/>
          </a:p>
        </p:txBody>
      </p:sp>
      <p:sp>
        <p:nvSpPr>
          <p:cNvPr id="9" name="Text 7"/>
          <p:cNvSpPr/>
          <p:nvPr/>
        </p:nvSpPr>
        <p:spPr>
          <a:xfrm>
            <a:off x="2360176" y="1838682"/>
            <a:ext cx="2195513" cy="343019"/>
          </a:xfrm>
          <a:prstGeom prst="rect">
            <a:avLst/>
          </a:prstGeom>
          <a:noFill/>
          <a:ln/>
        </p:spPr>
        <p:txBody>
          <a:bodyPr wrap="none" rtlCol="0" anchor="t"/>
          <a:lstStyle/>
          <a:p>
            <a:pPr marL="0" indent="0" algn="l">
              <a:lnSpc>
                <a:spcPts val="2701"/>
              </a:lnSpc>
              <a:buNone/>
            </a:pPr>
            <a:r>
              <a:rPr lang="en-US" sz="2161" dirty="0">
                <a:solidFill>
                  <a:srgbClr val="3C3939"/>
                </a:solidFill>
                <a:latin typeface="Raleway" pitchFamily="34" charset="0"/>
                <a:ea typeface="Raleway" pitchFamily="34" charset="-122"/>
                <a:cs typeface="Raleway" pitchFamily="34" charset="-120"/>
              </a:rPr>
              <a:t>Baseline Method</a:t>
            </a:r>
            <a:endParaRPr lang="en-US" sz="2161" dirty="0"/>
          </a:p>
        </p:txBody>
      </p:sp>
      <p:sp>
        <p:nvSpPr>
          <p:cNvPr id="10" name="Text 8"/>
          <p:cNvSpPr/>
          <p:nvPr/>
        </p:nvSpPr>
        <p:spPr>
          <a:xfrm>
            <a:off x="2360176" y="2401253"/>
            <a:ext cx="7789307" cy="1053703"/>
          </a:xfrm>
          <a:prstGeom prst="rect">
            <a:avLst/>
          </a:prstGeom>
          <a:noFill/>
          <a:ln/>
        </p:spPr>
        <p:txBody>
          <a:bodyPr wrap="square" rtlCol="0" anchor="t"/>
          <a:lstStyle/>
          <a:p>
            <a:pPr marL="0" indent="0" algn="l">
              <a:lnSpc>
                <a:spcPts val="2766"/>
              </a:lnSpc>
              <a:buNone/>
            </a:pPr>
            <a:r>
              <a:rPr lang="en-US" sz="1729" dirty="0">
                <a:solidFill>
                  <a:srgbClr val="3C3939"/>
                </a:solidFill>
                <a:latin typeface="Roboto" pitchFamily="34" charset="0"/>
                <a:ea typeface="Roboto" pitchFamily="34" charset="-122"/>
                <a:cs typeface="Roboto" pitchFamily="34" charset="-120"/>
              </a:rPr>
              <a:t>DeepPose is an early deep learning approach for human pose estimation that employs convolutional neural networks to predict joint coordinates from images.</a:t>
            </a:r>
            <a:endParaRPr lang="en-US" sz="1729" dirty="0"/>
          </a:p>
        </p:txBody>
      </p:sp>
      <p:sp>
        <p:nvSpPr>
          <p:cNvPr id="11" name="Shape 9"/>
          <p:cNvSpPr/>
          <p:nvPr/>
        </p:nvSpPr>
        <p:spPr>
          <a:xfrm>
            <a:off x="1399639" y="4290536"/>
            <a:ext cx="768429" cy="43815"/>
          </a:xfrm>
          <a:prstGeom prst="rect">
            <a:avLst/>
          </a:prstGeom>
          <a:solidFill>
            <a:srgbClr val="C3C3D5"/>
          </a:solidFill>
          <a:ln/>
        </p:spPr>
        <p:txBody>
          <a:bodyPr/>
          <a:lstStyle/>
          <a:p>
            <a:endParaRPr lang="en-US"/>
          </a:p>
        </p:txBody>
      </p:sp>
      <p:sp>
        <p:nvSpPr>
          <p:cNvPr id="12" name="Shape 10"/>
          <p:cNvSpPr/>
          <p:nvPr/>
        </p:nvSpPr>
        <p:spPr>
          <a:xfrm>
            <a:off x="905649" y="4065508"/>
            <a:ext cx="493990" cy="493990"/>
          </a:xfrm>
          <a:prstGeom prst="roundRect">
            <a:avLst>
              <a:gd name="adj" fmla="val 20000"/>
            </a:avLst>
          </a:prstGeom>
          <a:solidFill>
            <a:srgbClr val="E1E1EA"/>
          </a:solidFill>
          <a:ln w="13692">
            <a:solidFill>
              <a:srgbClr val="C3C3D5"/>
            </a:solidFill>
            <a:prstDash val="solid"/>
          </a:ln>
        </p:spPr>
        <p:txBody>
          <a:bodyPr/>
          <a:lstStyle/>
          <a:p>
            <a:endParaRPr lang="en-US"/>
          </a:p>
        </p:txBody>
      </p:sp>
      <p:sp>
        <p:nvSpPr>
          <p:cNvPr id="13" name="Text 11"/>
          <p:cNvSpPr/>
          <p:nvPr/>
        </p:nvSpPr>
        <p:spPr>
          <a:xfrm>
            <a:off x="1068765" y="4106704"/>
            <a:ext cx="167640" cy="411599"/>
          </a:xfrm>
          <a:prstGeom prst="rect">
            <a:avLst/>
          </a:prstGeom>
          <a:noFill/>
          <a:ln/>
        </p:spPr>
        <p:txBody>
          <a:bodyPr wrap="none" rtlCol="0" anchor="t"/>
          <a:lstStyle/>
          <a:p>
            <a:pPr marL="0" indent="0" algn="ctr">
              <a:lnSpc>
                <a:spcPts val="3241"/>
              </a:lnSpc>
              <a:buNone/>
            </a:pPr>
            <a:r>
              <a:rPr lang="en-US" sz="2593" dirty="0">
                <a:solidFill>
                  <a:srgbClr val="3C3939"/>
                </a:solidFill>
                <a:latin typeface="Raleway" pitchFamily="34" charset="0"/>
                <a:ea typeface="Raleway" pitchFamily="34" charset="-122"/>
                <a:cs typeface="Raleway" pitchFamily="34" charset="-120"/>
              </a:rPr>
              <a:t>2</a:t>
            </a:r>
            <a:endParaRPr lang="en-US" sz="2593" dirty="0"/>
          </a:p>
        </p:txBody>
      </p:sp>
      <p:sp>
        <p:nvSpPr>
          <p:cNvPr id="14" name="Text 12"/>
          <p:cNvSpPr/>
          <p:nvPr/>
        </p:nvSpPr>
        <p:spPr>
          <a:xfrm>
            <a:off x="2360176" y="4113609"/>
            <a:ext cx="2195513" cy="343019"/>
          </a:xfrm>
          <a:prstGeom prst="rect">
            <a:avLst/>
          </a:prstGeom>
          <a:noFill/>
          <a:ln/>
        </p:spPr>
        <p:txBody>
          <a:bodyPr wrap="none" rtlCol="0" anchor="t"/>
          <a:lstStyle/>
          <a:p>
            <a:pPr marL="0" indent="0" algn="l">
              <a:lnSpc>
                <a:spcPts val="2701"/>
              </a:lnSpc>
              <a:buNone/>
            </a:pPr>
            <a:r>
              <a:rPr lang="en-US" sz="2161" dirty="0">
                <a:solidFill>
                  <a:srgbClr val="3C3939"/>
                </a:solidFill>
                <a:latin typeface="Raleway" pitchFamily="34" charset="0"/>
                <a:ea typeface="Raleway" pitchFamily="34" charset="-122"/>
                <a:cs typeface="Raleway" pitchFamily="34" charset="-120"/>
              </a:rPr>
              <a:t>State of the Art</a:t>
            </a:r>
            <a:endParaRPr lang="en-US" sz="2161" dirty="0"/>
          </a:p>
        </p:txBody>
      </p:sp>
      <p:sp>
        <p:nvSpPr>
          <p:cNvPr id="15" name="Text 13"/>
          <p:cNvSpPr/>
          <p:nvPr/>
        </p:nvSpPr>
        <p:spPr>
          <a:xfrm>
            <a:off x="2360176" y="4676180"/>
            <a:ext cx="7789307" cy="702469"/>
          </a:xfrm>
          <a:prstGeom prst="rect">
            <a:avLst/>
          </a:prstGeom>
          <a:noFill/>
          <a:ln/>
        </p:spPr>
        <p:txBody>
          <a:bodyPr wrap="square" rtlCol="0" anchor="t"/>
          <a:lstStyle/>
          <a:p>
            <a:pPr marL="0" indent="0" algn="l">
              <a:lnSpc>
                <a:spcPts val="2766"/>
              </a:lnSpc>
              <a:buNone/>
            </a:pPr>
            <a:r>
              <a:rPr lang="en-US" sz="1729" dirty="0">
                <a:solidFill>
                  <a:srgbClr val="3C3939"/>
                </a:solidFill>
                <a:latin typeface="Roboto" pitchFamily="34" charset="0"/>
                <a:ea typeface="Roboto" pitchFamily="34" charset="-122"/>
                <a:cs typeface="Roboto" pitchFamily="34" charset="-120"/>
              </a:rPr>
              <a:t>Dense Object Nets: Fast Object Detection in Large Cluttered Scenes, the current state-of-the-art.</a:t>
            </a:r>
            <a:endParaRPr lang="en-US" sz="1729" dirty="0"/>
          </a:p>
        </p:txBody>
      </p:sp>
      <p:sp>
        <p:nvSpPr>
          <p:cNvPr id="16" name="Shape 14"/>
          <p:cNvSpPr/>
          <p:nvPr/>
        </p:nvSpPr>
        <p:spPr>
          <a:xfrm>
            <a:off x="1399639" y="6266497"/>
            <a:ext cx="768429" cy="43815"/>
          </a:xfrm>
          <a:prstGeom prst="rect">
            <a:avLst/>
          </a:prstGeom>
          <a:solidFill>
            <a:srgbClr val="C3C3D5"/>
          </a:solidFill>
          <a:ln/>
        </p:spPr>
        <p:txBody>
          <a:bodyPr/>
          <a:lstStyle/>
          <a:p>
            <a:endParaRPr lang="en-US"/>
          </a:p>
        </p:txBody>
      </p:sp>
      <p:sp>
        <p:nvSpPr>
          <p:cNvPr id="17" name="Shape 15"/>
          <p:cNvSpPr/>
          <p:nvPr/>
        </p:nvSpPr>
        <p:spPr>
          <a:xfrm>
            <a:off x="905649" y="6041469"/>
            <a:ext cx="493990" cy="493990"/>
          </a:xfrm>
          <a:prstGeom prst="roundRect">
            <a:avLst>
              <a:gd name="adj" fmla="val 20000"/>
            </a:avLst>
          </a:prstGeom>
          <a:solidFill>
            <a:srgbClr val="E1E1EA"/>
          </a:solidFill>
          <a:ln w="13692">
            <a:solidFill>
              <a:srgbClr val="C3C3D5"/>
            </a:solidFill>
            <a:prstDash val="solid"/>
          </a:ln>
        </p:spPr>
        <p:txBody>
          <a:bodyPr/>
          <a:lstStyle/>
          <a:p>
            <a:endParaRPr lang="en-US"/>
          </a:p>
        </p:txBody>
      </p:sp>
      <p:sp>
        <p:nvSpPr>
          <p:cNvPr id="18" name="Text 16"/>
          <p:cNvSpPr/>
          <p:nvPr/>
        </p:nvSpPr>
        <p:spPr>
          <a:xfrm>
            <a:off x="1064955" y="6082665"/>
            <a:ext cx="175260" cy="411599"/>
          </a:xfrm>
          <a:prstGeom prst="rect">
            <a:avLst/>
          </a:prstGeom>
          <a:noFill/>
          <a:ln/>
        </p:spPr>
        <p:txBody>
          <a:bodyPr wrap="none" rtlCol="0" anchor="t"/>
          <a:lstStyle/>
          <a:p>
            <a:pPr marL="0" indent="0" algn="ctr">
              <a:lnSpc>
                <a:spcPts val="3241"/>
              </a:lnSpc>
              <a:buNone/>
            </a:pPr>
            <a:r>
              <a:rPr lang="en-US" sz="2593" dirty="0">
                <a:solidFill>
                  <a:srgbClr val="3C3939"/>
                </a:solidFill>
                <a:latin typeface="Raleway" pitchFamily="34" charset="0"/>
                <a:ea typeface="Raleway" pitchFamily="34" charset="-122"/>
                <a:cs typeface="Raleway" pitchFamily="34" charset="-120"/>
              </a:rPr>
              <a:t>3</a:t>
            </a:r>
            <a:endParaRPr lang="en-US" sz="2593" dirty="0"/>
          </a:p>
        </p:txBody>
      </p:sp>
      <p:sp>
        <p:nvSpPr>
          <p:cNvPr id="19" name="Text 17"/>
          <p:cNvSpPr/>
          <p:nvPr/>
        </p:nvSpPr>
        <p:spPr>
          <a:xfrm>
            <a:off x="2360176" y="6089571"/>
            <a:ext cx="2941320" cy="343019"/>
          </a:xfrm>
          <a:prstGeom prst="rect">
            <a:avLst/>
          </a:prstGeom>
          <a:noFill/>
          <a:ln/>
        </p:spPr>
        <p:txBody>
          <a:bodyPr wrap="none" rtlCol="0" anchor="t"/>
          <a:lstStyle/>
          <a:p>
            <a:pPr marL="0" indent="0" algn="l">
              <a:lnSpc>
                <a:spcPts val="2701"/>
              </a:lnSpc>
              <a:buNone/>
            </a:pPr>
            <a:r>
              <a:rPr lang="en-US" sz="2161" dirty="0">
                <a:solidFill>
                  <a:srgbClr val="3C3939"/>
                </a:solidFill>
                <a:latin typeface="Raleway" pitchFamily="34" charset="0"/>
                <a:ea typeface="Raleway" pitchFamily="34" charset="-122"/>
                <a:cs typeface="Raleway" pitchFamily="34" charset="-120"/>
              </a:rPr>
              <a:t>SCNet-RLE Framework</a:t>
            </a:r>
            <a:endParaRPr lang="en-US" sz="2161" dirty="0"/>
          </a:p>
        </p:txBody>
      </p:sp>
      <p:sp>
        <p:nvSpPr>
          <p:cNvPr id="20" name="Text 18"/>
          <p:cNvSpPr/>
          <p:nvPr/>
        </p:nvSpPr>
        <p:spPr>
          <a:xfrm>
            <a:off x="2360176" y="6652141"/>
            <a:ext cx="7789307" cy="702469"/>
          </a:xfrm>
          <a:prstGeom prst="rect">
            <a:avLst/>
          </a:prstGeom>
          <a:noFill/>
          <a:ln/>
        </p:spPr>
        <p:txBody>
          <a:bodyPr wrap="square" rtlCol="0" anchor="t"/>
          <a:lstStyle/>
          <a:p>
            <a:pPr marL="0" indent="0" algn="l">
              <a:lnSpc>
                <a:spcPts val="2766"/>
              </a:lnSpc>
              <a:buNone/>
            </a:pPr>
            <a:r>
              <a:rPr lang="en-US" sz="1729" dirty="0">
                <a:solidFill>
                  <a:srgbClr val="3C3939"/>
                </a:solidFill>
                <a:latin typeface="Roboto" pitchFamily="34" charset="0"/>
                <a:ea typeface="Roboto" pitchFamily="34" charset="-122"/>
                <a:cs typeface="Roboto" pitchFamily="34" charset="-120"/>
              </a:rPr>
              <a:t>The proposed method shows significant improvements in performance compared to both the Baseline Method and Dense Object Nets.</a:t>
            </a:r>
            <a:endParaRPr lang="en-US" sz="1729" dirty="0"/>
          </a:p>
        </p:txBody>
      </p:sp>
      <p:pic>
        <p:nvPicPr>
          <p:cNvPr id="21" name="Image 0" descr="preencoded.png"/>
          <p:cNvPicPr>
            <a:picLocks noChangeAspect="1"/>
          </p:cNvPicPr>
          <p:nvPr/>
        </p:nvPicPr>
        <p:blipFill>
          <a:blip r:embed="rId3"/>
          <a:stretch>
            <a:fillRect/>
          </a:stretch>
        </p:blipFill>
        <p:spPr>
          <a:xfrm>
            <a:off x="10972800" y="0"/>
            <a:ext cx="3657600" cy="82301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US"/>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US"/>
          </a:p>
        </p:txBody>
      </p:sp>
      <p:sp>
        <p:nvSpPr>
          <p:cNvPr id="4" name="Text 2"/>
          <p:cNvSpPr/>
          <p:nvPr/>
        </p:nvSpPr>
        <p:spPr>
          <a:xfrm>
            <a:off x="2037993" y="769263"/>
            <a:ext cx="542544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Experimental Results</a:t>
            </a:r>
            <a:endParaRPr lang="en-US" sz="4374" dirty="0"/>
          </a:p>
        </p:txBody>
      </p:sp>
      <p:pic>
        <p:nvPicPr>
          <p:cNvPr id="5" name="Image 0" descr="preencoded.png"/>
          <p:cNvPicPr>
            <a:picLocks noChangeAspect="1"/>
          </p:cNvPicPr>
          <p:nvPr/>
        </p:nvPicPr>
        <p:blipFill>
          <a:blip r:embed="rId3"/>
          <a:stretch>
            <a:fillRect/>
          </a:stretch>
        </p:blipFill>
        <p:spPr>
          <a:xfrm>
            <a:off x="2037993" y="1907977"/>
            <a:ext cx="10554414" cy="555236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498</Words>
  <Application>Microsoft Office PowerPoint</Application>
  <PresentationFormat>自定义</PresentationFormat>
  <Paragraphs>77</Paragraphs>
  <Slides>12</Slides>
  <Notes>12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12</vt:i4>
      </vt:variant>
    </vt:vector>
  </HeadingPairs>
  <TitlesOfParts>
    <vt:vector size="18" baseType="lpstr">
      <vt:lpstr>等线</vt:lpstr>
      <vt:lpstr>Arial</vt:lpstr>
      <vt:lpstr>Calibri</vt:lpstr>
      <vt:lpstr>Raleway</vt:lpstr>
      <vt:lpstr>Roboto</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Zhengyu Chen</cp:lastModifiedBy>
  <cp:revision>3</cp:revision>
  <dcterms:created xsi:type="dcterms:W3CDTF">2023-11-07T10:21:55Z</dcterms:created>
  <dcterms:modified xsi:type="dcterms:W3CDTF">2023-11-07T10:42:25Z</dcterms:modified>
</cp:coreProperties>
</file>